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408" r:id="rId3"/>
    <p:sldId id="374" r:id="rId4"/>
    <p:sldId id="393" r:id="rId5"/>
    <p:sldId id="400" r:id="rId6"/>
    <p:sldId id="399" r:id="rId7"/>
    <p:sldId id="401" r:id="rId8"/>
    <p:sldId id="479" r:id="rId9"/>
    <p:sldId id="483" r:id="rId10"/>
    <p:sldId id="484" r:id="rId11"/>
    <p:sldId id="481" r:id="rId12"/>
    <p:sldId id="480" r:id="rId13"/>
    <p:sldId id="395" r:id="rId14"/>
    <p:sldId id="397" r:id="rId15"/>
    <p:sldId id="485" r:id="rId16"/>
    <p:sldId id="487" r:id="rId17"/>
    <p:sldId id="482" r:id="rId18"/>
    <p:sldId id="378" r:id="rId19"/>
    <p:sldId id="396" r:id="rId20"/>
    <p:sldId id="486" r:id="rId21"/>
    <p:sldId id="381" r:id="rId22"/>
    <p:sldId id="406" r:id="rId23"/>
    <p:sldId id="407" r:id="rId24"/>
    <p:sldId id="390" r:id="rId25"/>
    <p:sldId id="404" r:id="rId26"/>
    <p:sldId id="337" r:id="rId27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01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18/04/2022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18/04/2022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18/04/2022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18/04/2022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18/04/2022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18/04/2022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18/04/2022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AQqyGNOP_3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AQqyGNOP_3o" TargetMode="Externa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38065"/>
              </p:ext>
            </p:extLst>
          </p:nvPr>
        </p:nvGraphicFramePr>
        <p:xfrm>
          <a:off x="1212569" y="388004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CONVERSÃO DE ENERGIA 2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3929621" y="1617727"/>
            <a:ext cx="596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Escorregamento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9A03FA9D-20F5-478E-A8C8-C8436C669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764" y="614154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https://www.youtube.com/watch?v=AQqyGNOP_3o</a:t>
            </a:r>
            <a:endParaRPr lang="pt-BR" alt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1" name="Imagem 5">
            <a:extLst>
              <a:ext uri="{FF2B5EF4-FFF2-40B4-BE49-F238E27FC236}">
                <a16:creationId xmlns:a16="http://schemas.microsoft.com/office/drawing/2014/main" id="{FD52AA07-D370-45F0-94C2-3CB6B2135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91" y="972581"/>
            <a:ext cx="8192120" cy="470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F2FBD21-679C-49FE-88B3-7BC314DF5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73751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 dirty="0"/>
              <a:t> Escorregamento</a:t>
            </a:r>
            <a:r>
              <a:rPr lang="pt-BR" altLang="en-US" sz="2999" b="1" dirty="0"/>
              <a:t> </a:t>
            </a:r>
          </a:p>
        </p:txBody>
      </p:sp>
      <p:sp>
        <p:nvSpPr>
          <p:cNvPr id="18435" name="CaixaDeTexto 8">
            <a:extLst>
              <a:ext uri="{FF2B5EF4-FFF2-40B4-BE49-F238E27FC236}">
                <a16:creationId xmlns:a16="http://schemas.microsoft.com/office/drawing/2014/main" id="{F6EBAFE3-F141-495D-8796-01D6EE235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1285438"/>
            <a:ext cx="8814435" cy="12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Exemplo 1: Um motor de indução trifásico tem no estator 3 ranhuras por polo e por fase. Sendo 60 Hz a frequência da rede, pede-se: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C6CC49E-7343-4044-8AAE-B1D1AC80F009}"/>
              </a:ext>
            </a:extLst>
          </p:cNvPr>
          <p:cNvSpPr txBox="1"/>
          <p:nvPr/>
        </p:nvSpPr>
        <p:spPr>
          <a:xfrm>
            <a:off x="831532" y="2876934"/>
            <a:ext cx="7646319" cy="28616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Tx/>
              <a:buAutoNum type="alphaLcParenR"/>
              <a:defRPr/>
            </a:pPr>
            <a:r>
              <a:rPr lang="pt-BR" sz="2571" dirty="0"/>
              <a:t>o número de polos produzidos e o número total de ranhuras do estator.</a:t>
            </a:r>
          </a:p>
          <a:p>
            <a:pPr>
              <a:defRPr/>
            </a:pPr>
            <a:r>
              <a:rPr lang="pt-BR" sz="2571" dirty="0"/>
              <a:t> </a:t>
            </a:r>
          </a:p>
          <a:p>
            <a:pPr>
              <a:defRPr/>
            </a:pPr>
            <a:r>
              <a:rPr lang="pt-BR" sz="2571" dirty="0"/>
              <a:t>b) a velocidade do campo magnético girante. </a:t>
            </a:r>
          </a:p>
          <a:p>
            <a:pPr marL="367280" indent="-367280">
              <a:buFontTx/>
              <a:buAutoNum type="alphaLcParenR"/>
              <a:defRPr/>
            </a:pPr>
            <a:endParaRPr lang="pt-BR" sz="2571" dirty="0"/>
          </a:p>
          <a:p>
            <a:pPr>
              <a:defRPr/>
            </a:pPr>
            <a:r>
              <a:rPr lang="pt-BR" sz="2571" dirty="0"/>
              <a:t>c) a velocidade do rotor para um escorregamento de 3 %.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7F20D18-57D0-40DA-8008-047F8A195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73751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Escorregamento</a:t>
            </a:r>
            <a:r>
              <a:rPr lang="pt-BR" altLang="en-US" sz="2999" b="1"/>
              <a:t> </a:t>
            </a:r>
          </a:p>
        </p:txBody>
      </p:sp>
      <p:sp>
        <p:nvSpPr>
          <p:cNvPr id="19459" name="CaixaDeTexto 8">
            <a:extLst>
              <a:ext uri="{FF2B5EF4-FFF2-40B4-BE49-F238E27FC236}">
                <a16:creationId xmlns:a16="http://schemas.microsoft.com/office/drawing/2014/main" id="{271E3792-752E-4159-A5F2-A6760B6B9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1285438"/>
            <a:ext cx="881443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Solução</a:t>
            </a:r>
            <a:r>
              <a:rPr lang="pt-BR" altLang="pt-BR" sz="2571"/>
              <a:t>:</a:t>
            </a:r>
          </a:p>
        </p:txBody>
      </p:sp>
      <p:pic>
        <p:nvPicPr>
          <p:cNvPr id="19460" name="Imagem 11">
            <a:extLst>
              <a:ext uri="{FF2B5EF4-FFF2-40B4-BE49-F238E27FC236}">
                <a16:creationId xmlns:a16="http://schemas.microsoft.com/office/drawing/2014/main" id="{73882B71-0B13-423C-B951-49A4FAF6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33" y="2361738"/>
            <a:ext cx="8984467" cy="218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345F1F-F1C0-442A-A7F4-3D991501D317}"/>
              </a:ext>
            </a:extLst>
          </p:cNvPr>
          <p:cNvSpPr txBox="1"/>
          <p:nvPr/>
        </p:nvSpPr>
        <p:spPr>
          <a:xfrm>
            <a:off x="726113" y="1282038"/>
            <a:ext cx="9025274" cy="1410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Quando um motor gira com uma velocidade diferente da velocidade</a:t>
            </a:r>
          </a:p>
          <a:p>
            <a:pPr algn="just">
              <a:defRPr/>
            </a:pPr>
            <a:r>
              <a:rPr lang="pt-BR" sz="2142" dirty="0"/>
              <a:t>do campo girante (velocidade síncrona), circularão correntes induzidas</a:t>
            </a:r>
          </a:p>
          <a:p>
            <a:pPr algn="just">
              <a:defRPr/>
            </a:pPr>
            <a:r>
              <a:rPr lang="pt-BR" sz="2142" dirty="0"/>
              <a:t>no rotor, quanto maior a carga maior será o </a:t>
            </a:r>
            <a:r>
              <a:rPr lang="pt-BR" sz="2142" dirty="0">
                <a:solidFill>
                  <a:srgbClr val="FF0000"/>
                </a:solidFill>
              </a:rPr>
              <a:t>conjugado </a:t>
            </a:r>
            <a:r>
              <a:rPr lang="pt-BR" sz="2142" dirty="0"/>
              <a:t>necessário</a:t>
            </a:r>
          </a:p>
          <a:p>
            <a:pPr algn="just">
              <a:defRPr/>
            </a:pPr>
            <a:r>
              <a:rPr lang="pt-BR" sz="2142" dirty="0"/>
              <a:t>para acioná-la.</a:t>
            </a:r>
          </a:p>
        </p:txBody>
      </p:sp>
      <p:sp>
        <p:nvSpPr>
          <p:cNvPr id="20483" name="Retângulo 2">
            <a:extLst>
              <a:ext uri="{FF2B5EF4-FFF2-40B4-BE49-F238E27FC236}">
                <a16:creationId xmlns:a16="http://schemas.microsoft.com/office/drawing/2014/main" id="{70D58AC0-FFAC-4712-921B-7F14E7897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678" y="510094"/>
            <a:ext cx="321754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/>
              <a:t>Escorregamento</a:t>
            </a:r>
            <a:endParaRPr lang="pt-BR" altLang="pt-BR" sz="2999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94ED98-E16D-4325-9D27-9386B6010F44}"/>
              </a:ext>
            </a:extLst>
          </p:cNvPr>
          <p:cNvSpPr txBox="1"/>
          <p:nvPr/>
        </p:nvSpPr>
        <p:spPr>
          <a:xfrm>
            <a:off x="726113" y="3327518"/>
            <a:ext cx="8561089" cy="23998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A obtenção de um maior </a:t>
            </a:r>
            <a:r>
              <a:rPr lang="pt-BR" sz="2142" dirty="0">
                <a:solidFill>
                  <a:srgbClr val="FF0000"/>
                </a:solidFill>
              </a:rPr>
              <a:t>conjugado</a:t>
            </a:r>
            <a:r>
              <a:rPr lang="pt-BR" sz="2142" dirty="0"/>
              <a:t> pode ser conseguida aumentando a diferença entre as velocidades do rotor e do campo girante no estator para que os campos gerados e as correntes induzidas sejam maiores. </a:t>
            </a:r>
          </a:p>
          <a:p>
            <a:pPr algn="just">
              <a:defRPr/>
            </a:pPr>
            <a:endParaRPr lang="pt-BR" sz="2142" dirty="0"/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Na condição do motor trabalhando a vazio (sem carga), o mesmo apresentará uma rotação muito próxima à rotação síncrona.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2">
            <a:extLst>
              <a:ext uri="{FF2B5EF4-FFF2-40B4-BE49-F238E27FC236}">
                <a16:creationId xmlns:a16="http://schemas.microsoft.com/office/drawing/2014/main" id="{AF24D27D-83BA-4074-8B0A-D292B1089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588309"/>
            <a:ext cx="321754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/>
              <a:t>Escorregamento</a:t>
            </a:r>
            <a:endParaRPr lang="pt-BR" altLang="pt-BR" sz="2999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906AA12-CA64-448B-8B32-6D36686D6806}"/>
              </a:ext>
            </a:extLst>
          </p:cNvPr>
          <p:cNvSpPr txBox="1"/>
          <p:nvPr/>
        </p:nvSpPr>
        <p:spPr>
          <a:xfrm>
            <a:off x="610492" y="1821039"/>
            <a:ext cx="9256517" cy="3982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571" dirty="0"/>
              <a:t>Com a aplicação de uma carga ao rotor, ocorre a redução da velocidade com o consequente aumento do </a:t>
            </a:r>
            <a:r>
              <a:rPr lang="pt-BR" sz="2571" dirty="0">
                <a:solidFill>
                  <a:srgbClr val="FF0000"/>
                </a:solidFill>
              </a:rPr>
              <a:t>escorregamento</a:t>
            </a:r>
            <a:r>
              <a:rPr lang="pt-BR" sz="2571" dirty="0"/>
              <a:t>, da frequência da corrente no rotor e da sua força eletromotriz induzida. </a:t>
            </a:r>
          </a:p>
          <a:p>
            <a:pPr algn="just">
              <a:defRPr/>
            </a:pPr>
            <a:endParaRPr lang="pt-BR" sz="2571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571" dirty="0"/>
              <a:t>Com o aumento da corrente induzida no rotor, tem-se um aumento na corrente primária no estator com melhor fator de potência produzindo maior potência mecânica e exigindo maior potência da red</a:t>
            </a:r>
            <a:r>
              <a:rPr lang="pt-BR" sz="2142" dirty="0"/>
              <a:t>e. </a:t>
            </a:r>
          </a:p>
          <a:p>
            <a:pPr algn="just">
              <a:defRPr/>
            </a:pPr>
            <a:endParaRPr lang="pt-BR" sz="2142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2">
            <a:extLst>
              <a:ext uri="{FF2B5EF4-FFF2-40B4-BE49-F238E27FC236}">
                <a16:creationId xmlns:a16="http://schemas.microsoft.com/office/drawing/2014/main" id="{5030CD0C-AA13-460E-B2EE-10B771706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588309"/>
            <a:ext cx="321754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/>
              <a:t>Escorregamento</a:t>
            </a:r>
            <a:endParaRPr lang="pt-BR" altLang="pt-BR" sz="2999"/>
          </a:p>
        </p:txBody>
      </p:sp>
      <p:pic>
        <p:nvPicPr>
          <p:cNvPr id="22531" name="Imagem 2">
            <a:extLst>
              <a:ext uri="{FF2B5EF4-FFF2-40B4-BE49-F238E27FC236}">
                <a16:creationId xmlns:a16="http://schemas.microsoft.com/office/drawing/2014/main" id="{5F8F8451-E4E1-4E54-8348-7E947F2D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5" y="1142179"/>
            <a:ext cx="9584677" cy="632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2">
            <a:extLst>
              <a:ext uri="{FF2B5EF4-FFF2-40B4-BE49-F238E27FC236}">
                <a16:creationId xmlns:a16="http://schemas.microsoft.com/office/drawing/2014/main" id="{D97D34C5-ABC6-460C-B4CF-B7F8B1CDA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588309"/>
            <a:ext cx="321754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/>
              <a:t>Escorregamento</a:t>
            </a:r>
            <a:endParaRPr lang="pt-BR" altLang="pt-BR" sz="2999"/>
          </a:p>
        </p:txBody>
      </p:sp>
      <p:pic>
        <p:nvPicPr>
          <p:cNvPr id="23555" name="Imagem 3">
            <a:extLst>
              <a:ext uri="{FF2B5EF4-FFF2-40B4-BE49-F238E27FC236}">
                <a16:creationId xmlns:a16="http://schemas.microsoft.com/office/drawing/2014/main" id="{DD24BE7D-D449-4902-9A67-2448E77C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54" y="1149413"/>
            <a:ext cx="8450568" cy="62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2">
            <a:extLst>
              <a:ext uri="{FF2B5EF4-FFF2-40B4-BE49-F238E27FC236}">
                <a16:creationId xmlns:a16="http://schemas.microsoft.com/office/drawing/2014/main" id="{E3F8441E-3099-4C18-ACFE-421F68CF2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00211"/>
            <a:ext cx="321754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/>
              <a:t>Escorregamento</a:t>
            </a:r>
            <a:endParaRPr lang="pt-BR" altLang="pt-BR" sz="2999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2769C65-D991-4BE3-80DA-167A40B274B3}"/>
              </a:ext>
            </a:extLst>
          </p:cNvPr>
          <p:cNvSpPr txBox="1"/>
          <p:nvPr/>
        </p:nvSpPr>
        <p:spPr>
          <a:xfrm>
            <a:off x="610492" y="1513280"/>
            <a:ext cx="9256517" cy="1608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571" dirty="0"/>
              <a:t>A condição de equilíbrio entre o torque gerado pelo motor e o torque resistente da carga ocorre quando o motor está à plena carga.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520F05-9925-46F6-BDCB-1DC15E261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3866517"/>
            <a:ext cx="9178302" cy="207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571"/>
              <a:t>O fator de potência varia de 0,8 em motores de baixas potências, próximas a 1 cv, para cerca de 0,95 para motores de maiores potências, acima de 150 cv. Com cargas acima da plena carga, o fator de potência se aproxima de um máximo e então decresce rapidamente.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33CD2FE2-5865-40E7-A12F-27BCE16D8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664824"/>
            <a:ext cx="856108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Para o MIT:  0≤ s ≤1,  o que resulta em: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5697FCE-96D7-4E60-AF68-A4F06EF2E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35" y="2346435"/>
            <a:ext cx="8868845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A f.e.m. induzida na gaiola é proporcional à velocidade relativa entre a gaiola e o campo girante (Lei de Lenz). Assim, para o rotor bloqueado (           ) a f.e.m. induzida no rotor vale: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9A4103-DD73-4D16-B83B-E93682A71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54" y="5206366"/>
            <a:ext cx="856108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Para uma velocidade       qualquer: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34F193B-F00F-4694-AE99-A5E6DDBFB9F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82489" y="1126204"/>
            <a:ext cx="3389818" cy="395579"/>
          </a:xfrm>
          <a:prstGeom prst="rect">
            <a:avLst/>
          </a:prstGeom>
          <a:blipFill>
            <a:blip r:embed="rId2"/>
            <a:stretch>
              <a:fillRect b="-14754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144A333-68C5-4BFD-A89A-103E11832BD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82488" y="1633196"/>
            <a:ext cx="4073427" cy="395579"/>
          </a:xfrm>
          <a:prstGeom prst="rect">
            <a:avLst/>
          </a:prstGeom>
          <a:blipFill>
            <a:blip r:embed="rId3"/>
            <a:stretch>
              <a:fillRect b="-8197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80F5C6E-9AC8-406F-88E6-10333197819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1851" y="3007485"/>
            <a:ext cx="1020469" cy="395579"/>
          </a:xfrm>
          <a:prstGeom prst="rect">
            <a:avLst/>
          </a:prstGeom>
          <a:blipFill>
            <a:blip r:embed="rId4"/>
            <a:stretch>
              <a:fillRect b="-1667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59AB0C1-84A2-4ED3-AD30-7FFC19BFD5B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4773" y="3434637"/>
            <a:ext cx="1659849" cy="395579"/>
          </a:xfrm>
          <a:prstGeom prst="rect">
            <a:avLst/>
          </a:prstGeom>
          <a:blipFill>
            <a:blip r:embed="rId5"/>
            <a:stretch>
              <a:fillRect b="-1639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9EED009-9D9A-496F-A7E6-1B0D152C17B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4772" y="3986984"/>
            <a:ext cx="2263794" cy="395579"/>
          </a:xfrm>
          <a:prstGeom prst="rect">
            <a:avLst/>
          </a:prstGeom>
          <a:blipFill>
            <a:blip r:embed="rId6"/>
            <a:stretch>
              <a:fillRect t="-120000" r="-23631" b="-190000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2DF35549-C2D4-47BD-A49E-D4665491F259}"/>
              </a:ext>
            </a:extLst>
          </p:cNvPr>
          <p:cNvCxnSpPr/>
          <p:nvPr/>
        </p:nvCxnSpPr>
        <p:spPr>
          <a:xfrm flipV="1">
            <a:off x="2924621" y="3830812"/>
            <a:ext cx="385971" cy="845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022C8BA-E1FC-4811-9CFA-2D5B7C5F8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779" y="3601268"/>
            <a:ext cx="385972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0</a:t>
            </a:r>
            <a:endParaRPr lang="pt-BR" altLang="pt-BR" sz="1928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9B3AB31-2163-4F4C-8E22-C7F9A44434F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15948" y="4570904"/>
            <a:ext cx="1468996" cy="395579"/>
          </a:xfrm>
          <a:prstGeom prst="rect">
            <a:avLst/>
          </a:prstGeom>
          <a:blipFill>
            <a:blip r:embed="rId7"/>
            <a:stretch>
              <a:fillRect b="-1639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3AEC78F-035D-41C1-B3CA-90D3F8F1931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50496" y="5206621"/>
            <a:ext cx="560335" cy="39557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FA77E9D-E441-4C51-8DD8-7057226075C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6464" y="5752168"/>
            <a:ext cx="1552303" cy="395579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8B370CE-F407-45F8-894F-4210C013AC8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6464" y="6293227"/>
            <a:ext cx="2156245" cy="395579"/>
          </a:xfrm>
          <a:prstGeom prst="rect">
            <a:avLst/>
          </a:prstGeom>
          <a:blipFill>
            <a:blip r:embed="rId10"/>
            <a:stretch>
              <a:fillRect t="-120000" r="-24773" b="-190000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DCDA424-07BF-4094-BA90-7B54DC73D47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54385" y="6293227"/>
            <a:ext cx="2263794" cy="724747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2A318C18-7AA5-4A51-8336-E3D1F909287C}"/>
              </a:ext>
            </a:extLst>
          </p:cNvPr>
          <p:cNvCxnSpPr/>
          <p:nvPr/>
        </p:nvCxnSpPr>
        <p:spPr>
          <a:xfrm flipV="1">
            <a:off x="4648741" y="6267363"/>
            <a:ext cx="217640" cy="355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4AE1AAB1-76DE-4538-A5D6-5ED1D37A0C18}"/>
              </a:ext>
            </a:extLst>
          </p:cNvPr>
          <p:cNvCxnSpPr/>
          <p:nvPr/>
        </p:nvCxnSpPr>
        <p:spPr>
          <a:xfrm flipV="1">
            <a:off x="5005808" y="6689040"/>
            <a:ext cx="217640" cy="353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extLst>
              <a:ext uri="{FF2B5EF4-FFF2-40B4-BE49-F238E27FC236}">
                <a16:creationId xmlns:a16="http://schemas.microsoft.com/office/drawing/2014/main" id="{676E4025-9F5A-454E-B0D5-C1C45AC71CC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71955" y="6232055"/>
            <a:ext cx="1370995" cy="704419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0A5B925-E616-42EE-BEDA-DDBBC3C499E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27945" y="6350161"/>
            <a:ext cx="1475590" cy="395579"/>
          </a:xfrm>
          <a:prstGeom prst="rect">
            <a:avLst/>
          </a:prstGeom>
          <a:blipFill>
            <a:blip r:embed="rId13"/>
            <a:stretch>
              <a:fillRect b="-1667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34816" name="Seta: para a Direita 34815">
            <a:extLst>
              <a:ext uri="{FF2B5EF4-FFF2-40B4-BE49-F238E27FC236}">
                <a16:creationId xmlns:a16="http://schemas.microsoft.com/office/drawing/2014/main" id="{5297004A-8699-4E7E-AD64-62755FD4C29F}"/>
              </a:ext>
            </a:extLst>
          </p:cNvPr>
          <p:cNvSpPr/>
          <p:nvPr/>
        </p:nvSpPr>
        <p:spPr>
          <a:xfrm>
            <a:off x="3300391" y="6381284"/>
            <a:ext cx="503293" cy="374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3F2C46CD-68FD-4E81-8484-4783D8355F27}"/>
              </a:ext>
            </a:extLst>
          </p:cNvPr>
          <p:cNvSpPr/>
          <p:nvPr/>
        </p:nvSpPr>
        <p:spPr>
          <a:xfrm>
            <a:off x="7362445" y="6371082"/>
            <a:ext cx="503293" cy="374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sp>
        <p:nvSpPr>
          <p:cNvPr id="34817" name="Retângulo 34816">
            <a:extLst>
              <a:ext uri="{FF2B5EF4-FFF2-40B4-BE49-F238E27FC236}">
                <a16:creationId xmlns:a16="http://schemas.microsoft.com/office/drawing/2014/main" id="{3599E3B1-BAD0-4BEB-9E41-8D3799F5DD91}"/>
              </a:ext>
            </a:extLst>
          </p:cNvPr>
          <p:cNvSpPr/>
          <p:nvPr/>
        </p:nvSpPr>
        <p:spPr>
          <a:xfrm>
            <a:off x="8027267" y="6267363"/>
            <a:ext cx="1530284" cy="669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sp>
        <p:nvSpPr>
          <p:cNvPr id="34819" name="CaixaDeTexto 34818">
            <a:extLst>
              <a:ext uri="{FF2B5EF4-FFF2-40B4-BE49-F238E27FC236}">
                <a16:creationId xmlns:a16="http://schemas.microsoft.com/office/drawing/2014/main" id="{3ED558B1-EE85-4C0F-AA05-9094C646B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7858" y="1110307"/>
            <a:ext cx="2623586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Rotor bloqueado</a:t>
            </a:r>
            <a:endParaRPr lang="pt-BR" altLang="pt-BR" sz="1928"/>
          </a:p>
        </p:txBody>
      </p:sp>
      <p:cxnSp>
        <p:nvCxnSpPr>
          <p:cNvPr id="34821" name="Conector de Seta Reta 34820">
            <a:extLst>
              <a:ext uri="{FF2B5EF4-FFF2-40B4-BE49-F238E27FC236}">
                <a16:creationId xmlns:a16="http://schemas.microsoft.com/office/drawing/2014/main" id="{62D66A74-3181-47D3-9BCF-44BF3B89294F}"/>
              </a:ext>
            </a:extLst>
          </p:cNvPr>
          <p:cNvCxnSpPr/>
          <p:nvPr/>
        </p:nvCxnSpPr>
        <p:spPr>
          <a:xfrm>
            <a:off x="4740559" y="1324546"/>
            <a:ext cx="5798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23" name="Conector de Seta Reta 34822">
            <a:extLst>
              <a:ext uri="{FF2B5EF4-FFF2-40B4-BE49-F238E27FC236}">
                <a16:creationId xmlns:a16="http://schemas.microsoft.com/office/drawing/2014/main" id="{397A609D-D30C-4917-BA6E-BCC3B9487284}"/>
              </a:ext>
            </a:extLst>
          </p:cNvPr>
          <p:cNvCxnSpPr/>
          <p:nvPr/>
        </p:nvCxnSpPr>
        <p:spPr>
          <a:xfrm flipV="1">
            <a:off x="6394965" y="5949404"/>
            <a:ext cx="540700" cy="1271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CaixaDeTexto 34823">
            <a:extLst>
              <a:ext uri="{FF2B5EF4-FFF2-40B4-BE49-F238E27FC236}">
                <a16:creationId xmlns:a16="http://schemas.microsoft.com/office/drawing/2014/main" id="{212C7FF6-0F9A-4685-A3E2-E8B6C1A74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665" y="5752168"/>
            <a:ext cx="423379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S</a:t>
            </a:r>
            <a:endParaRPr lang="pt-BR" altLang="pt-BR" sz="192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5" grpId="0"/>
      <p:bldP spid="7" grpId="0"/>
      <p:bldP spid="16" grpId="0"/>
      <p:bldP spid="34816" grpId="0" animBg="1"/>
      <p:bldP spid="35" grpId="0" animBg="1"/>
      <p:bldP spid="34817" grpId="0" animBg="1"/>
      <p:bldP spid="34819" grpId="0"/>
      <p:bldP spid="348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2">
            <a:extLst>
              <a:ext uri="{FF2B5EF4-FFF2-40B4-BE49-F238E27FC236}">
                <a16:creationId xmlns:a16="http://schemas.microsoft.com/office/drawing/2014/main" id="{FB95C370-9BED-476E-A8C8-0E892D641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35" y="664823"/>
            <a:ext cx="321754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/>
              <a:t>Escorregamento</a:t>
            </a:r>
            <a:endParaRPr lang="pt-BR" altLang="pt-BR" sz="2999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8A97B3-A8A6-45F8-BD97-A6DE774AE783}"/>
              </a:ext>
            </a:extLst>
          </p:cNvPr>
          <p:cNvSpPr txBox="1"/>
          <p:nvPr/>
        </p:nvSpPr>
        <p:spPr>
          <a:xfrm>
            <a:off x="610492" y="1589795"/>
            <a:ext cx="9256517" cy="7516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A frequência da corrente induzida no rotor é dada pelo produto da</a:t>
            </a:r>
          </a:p>
          <a:p>
            <a:pPr algn="just">
              <a:defRPr/>
            </a:pPr>
            <a:r>
              <a:rPr lang="pt-BR" sz="2142" dirty="0"/>
              <a:t>frequência da corrente no estator pelo escorregamento, ou seja: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54B614D-0BFB-4503-9766-358A3509B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98" y="2824224"/>
            <a:ext cx="4106262" cy="385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5">
            <a:extLst>
              <a:ext uri="{FF2B5EF4-FFF2-40B4-BE49-F238E27FC236}">
                <a16:creationId xmlns:a16="http://schemas.microsoft.com/office/drawing/2014/main" id="{22945E15-922F-4B41-9380-E6EB59D13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0" y="639782"/>
            <a:ext cx="3948132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 dirty="0"/>
              <a:t>Velocidade Síncrona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E688D2-6331-4C88-A0DD-810F347EC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421" y="3621418"/>
            <a:ext cx="5121588" cy="272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Construtivamente os enrolamentos podem possuir um ou mais pares de polos que se encontram sempre alternadamente dispostos no enrolamento. A cada ciclo o campo magnético girante percorre um par de polos, assim, a velocidade do campo é dada pela expressão.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DB852FF-79BE-44A0-962F-FB3B25E68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421" y="897349"/>
            <a:ext cx="5422544" cy="20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A velocidade síncrona de um motor é definida como a velocidade de rotação de um campo girante, e é dependente de dois fatores: </a:t>
            </a:r>
            <a:r>
              <a:rPr lang="pt-BR" altLang="pt-BR" sz="2142" dirty="0">
                <a:solidFill>
                  <a:srgbClr val="FF0000"/>
                </a:solidFill>
              </a:rPr>
              <a:t>frequência da rede (f), </a:t>
            </a:r>
            <a:r>
              <a:rPr lang="pt-BR" altLang="pt-BR" sz="2142" dirty="0"/>
              <a:t>dada em hertz e do </a:t>
            </a:r>
            <a:r>
              <a:rPr lang="pt-BR" altLang="pt-BR" sz="2142" dirty="0">
                <a:solidFill>
                  <a:srgbClr val="FF0000"/>
                </a:solidFill>
              </a:rPr>
              <a:t>número de pares de polos </a:t>
            </a:r>
            <a:r>
              <a:rPr lang="pt-BR" altLang="pt-BR" sz="2142" dirty="0"/>
              <a:t>(p).</a:t>
            </a:r>
            <a:endParaRPr lang="pt-BR" altLang="pt-BR" sz="1928" dirty="0"/>
          </a:p>
        </p:txBody>
      </p:sp>
      <p:pic>
        <p:nvPicPr>
          <p:cNvPr id="9222" name="Imagem 1">
            <a:extLst>
              <a:ext uri="{FF2B5EF4-FFF2-40B4-BE49-F238E27FC236}">
                <a16:creationId xmlns:a16="http://schemas.microsoft.com/office/drawing/2014/main" id="{F38918A1-E4E8-4074-B4B9-9AF5612A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0" y="2977232"/>
            <a:ext cx="3924000" cy="139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F84ECF2-1A62-4EF4-8BBA-E1036C3B1561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2">
            <a:extLst>
              <a:ext uri="{FF2B5EF4-FFF2-40B4-BE49-F238E27FC236}">
                <a16:creationId xmlns:a16="http://schemas.microsoft.com/office/drawing/2014/main" id="{46364C71-6BE6-48B3-B34E-6ED31566F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35" y="664823"/>
            <a:ext cx="321754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/>
              <a:t>Escorregamento</a:t>
            </a:r>
            <a:endParaRPr lang="pt-BR" altLang="pt-BR" sz="2999"/>
          </a:p>
        </p:txBody>
      </p:sp>
      <p:pic>
        <p:nvPicPr>
          <p:cNvPr id="27651" name="Imagem 2">
            <a:extLst>
              <a:ext uri="{FF2B5EF4-FFF2-40B4-BE49-F238E27FC236}">
                <a16:creationId xmlns:a16="http://schemas.microsoft.com/office/drawing/2014/main" id="{05892358-EB09-4DB3-BA9F-6625270F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2156000"/>
            <a:ext cx="9793817" cy="30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2A7C855-83CD-47A5-BCF8-E8A4BFFF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77" y="513496"/>
            <a:ext cx="9101789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A corrente trifásica do estator induz na gaiola corrente trifásica, que da mesma forma que no estator, produz um campo girante de velocidade            (       ), produzira no rotor um campo girante denominado       :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2298425-FE76-4B1A-B474-4486BAA613A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83883" y="1155276"/>
            <a:ext cx="647897" cy="3955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169F619-5818-486E-B10D-6B39AE1A3F1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55667" y="1155276"/>
            <a:ext cx="527713" cy="39557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147B87B-0D80-4CCD-B2CC-9187ED600C8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55667" y="1930004"/>
            <a:ext cx="1706619" cy="71286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9801C8-28E8-4B18-B72B-EAF1B81C7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066" y="3099676"/>
            <a:ext cx="1705416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Onde:</a:t>
            </a:r>
            <a:endParaRPr lang="pt-BR" altLang="pt-BR" sz="1928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CD01C89-D7A0-4EA0-BCB3-A6D8FE530E9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5483" y="3591687"/>
            <a:ext cx="647897" cy="39557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C9E7D53-785A-4499-B1AC-D7BDD5666AF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10614" y="3987265"/>
            <a:ext cx="497632" cy="395579"/>
          </a:xfrm>
          <a:prstGeom prst="rect">
            <a:avLst/>
          </a:prstGeom>
          <a:blipFill>
            <a:blip r:embed="rId6"/>
            <a:stretch>
              <a:fillRect b="-15000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E0F2F3C-CEDD-452C-8531-17FF253934E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86868" y="4442309"/>
            <a:ext cx="406842" cy="395579"/>
          </a:xfrm>
          <a:prstGeom prst="rect">
            <a:avLst/>
          </a:prstGeom>
          <a:blipFill>
            <a:blip r:embed="rId7"/>
            <a:stretch>
              <a:fillRect b="-8197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1ED3AB9-9024-4DB6-BE21-DABAEBD15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433" y="3672682"/>
            <a:ext cx="4612955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Velocidade do campo girante no rotor</a:t>
            </a:r>
            <a:endParaRPr lang="pt-BR" altLang="pt-BR" sz="1928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D8FFD82-EF91-4ED4-AFFA-A1DFA9B05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439" y="4131767"/>
            <a:ext cx="4612955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Frequencia do rotor</a:t>
            </a:r>
            <a:endParaRPr lang="pt-BR" altLang="pt-BR" sz="1928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8B36518-6134-4973-A0B2-C3C24CAA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924" y="4534742"/>
            <a:ext cx="4612956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N.o de polos do motor</a:t>
            </a:r>
            <a:endParaRPr lang="pt-BR" altLang="pt-BR" sz="1928"/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C43D734-8F87-4EF9-84E3-24EB9B4DE6AA}"/>
              </a:ext>
            </a:extLst>
          </p:cNvPr>
          <p:cNvCxnSpPr/>
          <p:nvPr/>
        </p:nvCxnSpPr>
        <p:spPr>
          <a:xfrm>
            <a:off x="1508258" y="3907325"/>
            <a:ext cx="450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ACD484E-13DF-448F-BD8F-A2EF9BBCF387}"/>
              </a:ext>
            </a:extLst>
          </p:cNvPr>
          <p:cNvCxnSpPr/>
          <p:nvPr/>
        </p:nvCxnSpPr>
        <p:spPr>
          <a:xfrm>
            <a:off x="1508258" y="4329003"/>
            <a:ext cx="450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27AB886-44F6-42C6-B2BA-28A4435AF384}"/>
              </a:ext>
            </a:extLst>
          </p:cNvPr>
          <p:cNvCxnSpPr/>
          <p:nvPr/>
        </p:nvCxnSpPr>
        <p:spPr>
          <a:xfrm>
            <a:off x="1455549" y="4755782"/>
            <a:ext cx="4488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DB7A8E3-12A3-4D63-A828-5A132D129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2361739"/>
            <a:ext cx="192815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142"/>
              <a:t>Onde: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67F89B5-5C00-4219-B3C1-9DD94C1181D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0590" y="2957258"/>
            <a:ext cx="560335" cy="3955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1B53868-42E6-4DE3-A54F-DF7EEA08C65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3097" y="3750753"/>
            <a:ext cx="527713" cy="39557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8559894-BD59-4A6D-9C96-8E5CBF59A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028" y="3402332"/>
            <a:ext cx="5282879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142"/>
              <a:t>Velocidade de escorregamento</a:t>
            </a:r>
            <a:endParaRPr lang="pt-BR" altLang="pt-BR" sz="2142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332BB3-112C-4E6A-BCB2-B0DA3A772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029" y="2967051"/>
            <a:ext cx="2866732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142"/>
              <a:t>Velocidade do rotor</a:t>
            </a:r>
            <a:endParaRPr lang="pt-BR" altLang="pt-BR" sz="2142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5FB1A0-EF39-4232-ADF5-5284E4989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028" y="3839312"/>
            <a:ext cx="5282879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142"/>
              <a:t>Velocidade do campo girante no estator</a:t>
            </a:r>
            <a:endParaRPr lang="pt-BR" altLang="pt-BR" sz="2142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016574BA-D060-4490-B270-BA98B9D0F638}"/>
              </a:ext>
            </a:extLst>
          </p:cNvPr>
          <p:cNvCxnSpPr/>
          <p:nvPr/>
        </p:nvCxnSpPr>
        <p:spPr>
          <a:xfrm>
            <a:off x="1343329" y="3181290"/>
            <a:ext cx="540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0B854E0F-426B-4AC6-A834-C25539BCBBAE}"/>
              </a:ext>
            </a:extLst>
          </p:cNvPr>
          <p:cNvCxnSpPr/>
          <p:nvPr/>
        </p:nvCxnSpPr>
        <p:spPr>
          <a:xfrm>
            <a:off x="1380736" y="3657379"/>
            <a:ext cx="540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B5A077B1-B892-4925-BC5F-E3E5A8581DD6}"/>
              </a:ext>
            </a:extLst>
          </p:cNvPr>
          <p:cNvCxnSpPr/>
          <p:nvPr/>
        </p:nvCxnSpPr>
        <p:spPr>
          <a:xfrm>
            <a:off x="1317823" y="4053552"/>
            <a:ext cx="540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9BF07613-9E95-4F8E-8074-27E65FDC8D0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23623" y="1567300"/>
            <a:ext cx="1891771" cy="39557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37A64FD-A389-4094-943B-B13529D6990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4836" y="3353813"/>
            <a:ext cx="718566" cy="39557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E451DCF2-2925-4671-84A1-6771CEA50898}"/>
              </a:ext>
            </a:extLst>
          </p:cNvPr>
          <p:cNvSpPr/>
          <p:nvPr/>
        </p:nvSpPr>
        <p:spPr>
          <a:xfrm>
            <a:off x="3344598" y="1637404"/>
            <a:ext cx="693729" cy="42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9ADB0E7-D550-467A-9CD6-59D4D096B0F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9401" y="1684426"/>
            <a:ext cx="1530601" cy="39557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29711" name="CaixaDeTexto 20">
            <a:extLst>
              <a:ext uri="{FF2B5EF4-FFF2-40B4-BE49-F238E27FC236}">
                <a16:creationId xmlns:a16="http://schemas.microsoft.com/office/drawing/2014/main" id="{AAFD4121-D151-43D3-B801-48B406B93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87" y="394473"/>
            <a:ext cx="8979365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i="1"/>
              <a:t>A velocidade do campo do rotor em relação a estrutura física do rotor é a velocidade de escorregamento Wesc.</a:t>
            </a:r>
            <a:endParaRPr lang="pt-BR" altLang="pt-BR" sz="214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5E88DE0-5C9E-4F5D-831E-5D4A7972AEF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1113" y="1513174"/>
            <a:ext cx="1821103" cy="395579"/>
          </a:xfrm>
          <a:prstGeom prst="rect">
            <a:avLst/>
          </a:prstGeom>
          <a:blipFill>
            <a:blip r:embed="rId2"/>
            <a:stretch>
              <a:fillRect b="-1667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F314C63-11D5-4E9D-AE9B-CD06703FD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2361739"/>
            <a:ext cx="192815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142"/>
              <a:t>Onde: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A6516B1-A35B-483C-AD3D-3BF9081C9B0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0590" y="2957258"/>
            <a:ext cx="560335" cy="39557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77FCCD6-9FDD-4838-BB5B-9D6BACA5973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6808" y="3355174"/>
            <a:ext cx="647897" cy="395579"/>
          </a:xfrm>
          <a:prstGeom prst="rect">
            <a:avLst/>
          </a:prstGeom>
          <a:blipFill>
            <a:blip r:embed="rId4"/>
            <a:stretch>
              <a:fillRect b="-1667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ED78894-46CC-4854-8F09-EACCB1FAC54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3097" y="3750753"/>
            <a:ext cx="527713" cy="39557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040C72-5216-4ED6-89EE-5EBED0BB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028" y="3402332"/>
            <a:ext cx="5282879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142"/>
              <a:t>Velocidade do campo girante no rotor</a:t>
            </a:r>
            <a:endParaRPr lang="pt-BR" altLang="pt-BR" sz="2142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28F100B-660C-4808-818F-F3D99E1A1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029" y="2967051"/>
            <a:ext cx="2866732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142"/>
              <a:t>Velocidade do rotor</a:t>
            </a:r>
            <a:endParaRPr lang="pt-BR" altLang="pt-BR" sz="2142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3B74B9-FBC3-4EF2-99F1-FFF5BDCF0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028" y="3839312"/>
            <a:ext cx="5282879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142"/>
              <a:t>Velocidade do campo girante no estator</a:t>
            </a:r>
            <a:endParaRPr lang="pt-BR" altLang="pt-BR" sz="2142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F84E5F8-1079-49A7-B467-14DDEDFA5C81}"/>
              </a:ext>
            </a:extLst>
          </p:cNvPr>
          <p:cNvCxnSpPr/>
          <p:nvPr/>
        </p:nvCxnSpPr>
        <p:spPr>
          <a:xfrm>
            <a:off x="1343329" y="3181290"/>
            <a:ext cx="540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78AAD609-6AE5-4E12-B111-73B7BCFA4644}"/>
              </a:ext>
            </a:extLst>
          </p:cNvPr>
          <p:cNvCxnSpPr/>
          <p:nvPr/>
        </p:nvCxnSpPr>
        <p:spPr>
          <a:xfrm>
            <a:off x="1380736" y="3657379"/>
            <a:ext cx="540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260654C9-A06A-4F1E-AE7D-4E637C46019C}"/>
              </a:ext>
            </a:extLst>
          </p:cNvPr>
          <p:cNvCxnSpPr/>
          <p:nvPr/>
        </p:nvCxnSpPr>
        <p:spPr>
          <a:xfrm>
            <a:off x="1317823" y="4053552"/>
            <a:ext cx="540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CaixaDeTexto 6">
            <a:extLst>
              <a:ext uri="{FF2B5EF4-FFF2-40B4-BE49-F238E27FC236}">
                <a16:creationId xmlns:a16="http://schemas.microsoft.com/office/drawing/2014/main" id="{A9B539A2-22C7-4F03-A20C-5969273A7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17" y="822953"/>
            <a:ext cx="8812735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Em relação ao estator, tem-se: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2E16EAC7-CC51-4BFB-A6E4-88E2A3532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5214868"/>
            <a:ext cx="8868845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31747" name="CaixaDeTexto 1">
            <a:extLst>
              <a:ext uri="{FF2B5EF4-FFF2-40B4-BE49-F238E27FC236}">
                <a16:creationId xmlns:a16="http://schemas.microsoft.com/office/drawing/2014/main" id="{75261DCB-6777-435E-9C95-C42CD8F2C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896066"/>
            <a:ext cx="8947060" cy="39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Atividade 4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Exercício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b="1"/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Um motor de indução trifásico de 230 V, 50 Hp, 60 Hz, 6 pólos, entrega a potência nominal com um escorregamento de 5%. Calcular: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a) A velocidade do campo magnético girante, ns.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b) A frequência da corrente do rotor.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c) A velocidade do rotor.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d) A tensão induzida na bobina do rotor supondo que a relação de transformação seja 3:1.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9EFA6409-F618-48F1-92B0-ABD98DD09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5214868"/>
            <a:ext cx="8868845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32771" name="CaixaDeTexto 2">
            <a:extLst>
              <a:ext uri="{FF2B5EF4-FFF2-40B4-BE49-F238E27FC236}">
                <a16:creationId xmlns:a16="http://schemas.microsoft.com/office/drawing/2014/main" id="{FAD981AF-955A-48BB-A27F-CA4FDCF88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763442"/>
            <a:ext cx="74813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b="1"/>
              <a:t>Exercício 2: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3F9485-2FA6-435E-984A-1648B2F3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93" y="1358552"/>
            <a:ext cx="9253116" cy="12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1928"/>
              <a:t>Um estator trifásico de uma máquina de indução de seis polos é alimentado por tensões elétricas trifásicas equilibradas, cuja frequência é 60 Hz. O rotor gira com velocidade igual a 1.020 rpm, no mesmo sentido da velocidade do campo do estator. Pergunta-se: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122CF68-6CCE-4FD9-898D-D7CEE3209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2978952"/>
            <a:ext cx="8947060" cy="246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Qual a velocidade síncrona da máquina em rpm?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Qual o escorregamento?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Qual a frequência elétrica das tensões induzidas no rotor?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Qual a velocidade do campo do estator em relação a estrutura física do estator ?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Qual a velocidade do campo do rotor em relação a estrutura física do rotor ?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Qual a velocidade do campo do rotor em relação a estrutura física do estator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BD4CF5-A1AF-4862-BA7D-E2DEB8774B02}"/>
              </a:ext>
            </a:extLst>
          </p:cNvPr>
          <p:cNvSpPr txBox="1"/>
          <p:nvPr/>
        </p:nvSpPr>
        <p:spPr>
          <a:xfrm>
            <a:off x="4267201" y="2684206"/>
            <a:ext cx="598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http://professorcesarcosta.com.br/disciplinas/t6cv2n6cv2conv2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09E0BF-A5AF-4367-928B-0DEBE501E8FC}"/>
              </a:ext>
            </a:extLst>
          </p:cNvPr>
          <p:cNvSpPr txBox="1"/>
          <p:nvPr/>
        </p:nvSpPr>
        <p:spPr>
          <a:xfrm>
            <a:off x="4267201" y="3578942"/>
            <a:ext cx="606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http://professorcesarcosta.com.br/upload/imagens_upload/Apostila_Maquinas%20Eletricas_UNESP.pdf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CCDAAF-7712-492A-B6D7-197D90235491}"/>
              </a:ext>
            </a:extLst>
          </p:cNvPr>
          <p:cNvSpPr txBox="1"/>
          <p:nvPr/>
        </p:nvSpPr>
        <p:spPr>
          <a:xfrm>
            <a:off x="4365523" y="4670743"/>
            <a:ext cx="589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http://professorcesarcosta.com.br/upload/imagens_upload/maquinas%20eletricas%20senai.pdf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780071F-E095-4CE8-8096-C43B212B4973}"/>
              </a:ext>
            </a:extLst>
          </p:cNvPr>
          <p:cNvSpPr txBox="1"/>
          <p:nvPr/>
        </p:nvSpPr>
        <p:spPr>
          <a:xfrm>
            <a:off x="4503519" y="1344313"/>
            <a:ext cx="5240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https://www.youtube.com/watch?v=AQqyGNOP_3o</a:t>
            </a:r>
            <a:endParaRPr lang="pt-BR" alt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2">
            <a:extLst>
              <a:ext uri="{FF2B5EF4-FFF2-40B4-BE49-F238E27FC236}">
                <a16:creationId xmlns:a16="http://schemas.microsoft.com/office/drawing/2014/main" id="{A44DD393-0923-47A2-B999-5AC6CED5F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35" y="510095"/>
            <a:ext cx="5243773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Exercicios:</a:t>
            </a:r>
            <a:endParaRPr lang="pt-BR" altLang="pt-BR" sz="1928"/>
          </a:p>
        </p:txBody>
      </p:sp>
      <p:sp>
        <p:nvSpPr>
          <p:cNvPr id="10243" name="CaixaDeTexto 5">
            <a:extLst>
              <a:ext uri="{FF2B5EF4-FFF2-40B4-BE49-F238E27FC236}">
                <a16:creationId xmlns:a16="http://schemas.microsoft.com/office/drawing/2014/main" id="{91F2D859-A0F4-435B-AC59-8F7B61C79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36" y="1282038"/>
            <a:ext cx="8790631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1) Determine a rotação de um motor de 4 polos que opera em uma frequência nominal de 60 Hz.</a:t>
            </a:r>
          </a:p>
        </p:txBody>
      </p:sp>
      <p:pic>
        <p:nvPicPr>
          <p:cNvPr id="10244" name="Imagem 1">
            <a:extLst>
              <a:ext uri="{FF2B5EF4-FFF2-40B4-BE49-F238E27FC236}">
                <a16:creationId xmlns:a16="http://schemas.microsoft.com/office/drawing/2014/main" id="{25D5FA1F-51E5-49D8-9DB5-739DB1DF7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06" y="2516467"/>
            <a:ext cx="4346006" cy="154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CaixaDeTexto 2">
            <a:extLst>
              <a:ext uri="{FF2B5EF4-FFF2-40B4-BE49-F238E27FC236}">
                <a16:creationId xmlns:a16="http://schemas.microsoft.com/office/drawing/2014/main" id="{FFA5C565-25FD-43C2-B438-3D8DF34D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242" y="4539766"/>
            <a:ext cx="1928158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dirty="0" err="1"/>
              <a:t>Ns</a:t>
            </a:r>
            <a:r>
              <a:rPr lang="pt-BR" altLang="pt-BR" sz="1928" dirty="0"/>
              <a:t>=120.60/4</a:t>
            </a:r>
          </a:p>
          <a:p>
            <a:endParaRPr lang="pt-BR" altLang="pt-BR" sz="1928" dirty="0"/>
          </a:p>
        </p:txBody>
      </p:sp>
      <p:sp>
        <p:nvSpPr>
          <p:cNvPr id="10246" name="CaixaDeTexto 7">
            <a:extLst>
              <a:ext uri="{FF2B5EF4-FFF2-40B4-BE49-F238E27FC236}">
                <a16:creationId xmlns:a16="http://schemas.microsoft.com/office/drawing/2014/main" id="{5F4BA2EA-8F66-4D5B-AC4C-3356DD248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242" y="5720474"/>
            <a:ext cx="1928158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dirty="0" err="1"/>
              <a:t>Ns</a:t>
            </a:r>
            <a:r>
              <a:rPr lang="pt-BR" altLang="pt-BR" sz="1928" dirty="0"/>
              <a:t>=1800 RPM</a:t>
            </a:r>
          </a:p>
          <a:p>
            <a:endParaRPr lang="pt-BR" altLang="pt-BR" sz="192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026077B-B556-4874-9FE8-B6FB9DA85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92" y="1282038"/>
            <a:ext cx="9254816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Para que exista a formação de pares de polos, o número de polos deverá ser sempre par. Para as “polaridades” e frequências mais usuais, temos as seguintes velocidades síncronas:</a:t>
            </a:r>
          </a:p>
        </p:txBody>
      </p:sp>
      <p:sp>
        <p:nvSpPr>
          <p:cNvPr id="11267" name="Retângulo 2">
            <a:extLst>
              <a:ext uri="{FF2B5EF4-FFF2-40B4-BE49-F238E27FC236}">
                <a16:creationId xmlns:a16="http://schemas.microsoft.com/office/drawing/2014/main" id="{462AC1E2-17DF-4BAC-9671-CA00A9ED6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752" y="438681"/>
            <a:ext cx="4055534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/>
              <a:t>Velocidade Síncrona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D2094A-5B2F-49E6-A119-97F0D3BEA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64" y="2900738"/>
            <a:ext cx="7263747" cy="266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63CB766-370D-4189-9EC1-0CFF03960B5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25644" y="4322487"/>
            <a:ext cx="1891771" cy="3955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81381B-D7F6-4AF5-A69B-0A30E66C3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693" y="4322202"/>
            <a:ext cx="1387457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(2)</a:t>
            </a:r>
            <a:endParaRPr lang="pt-BR" altLang="pt-BR" sz="1928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2C8C36-CF6C-4EC7-8AEB-548697360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943" y="4980224"/>
            <a:ext cx="246715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142"/>
              <a:t>Onde:</a:t>
            </a:r>
            <a:endParaRPr lang="pt-BR" altLang="pt-BR" sz="2142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E618830-838A-40A2-8695-631CD28F278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7781" y="5741087"/>
            <a:ext cx="718566" cy="39557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666931-D379-47AA-A968-35FE2B3A4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666" y="5770871"/>
            <a:ext cx="461975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142"/>
              <a:t>Velocidade de escorregamento</a:t>
            </a:r>
            <a:endParaRPr lang="pt-BR" altLang="pt-BR" sz="2142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6BCEDEB-35D9-46BD-A5B0-237B32E1568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5445" y="6302153"/>
            <a:ext cx="527713" cy="39557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219CBEF-AC74-475C-AB46-8B2816BBF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893" y="6301369"/>
            <a:ext cx="3239100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142"/>
              <a:t>Velocidade sincrona</a:t>
            </a:r>
            <a:endParaRPr lang="pt-BR" altLang="pt-BR" sz="2142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00EF800-D01D-498E-9E6A-FD9A81D83C3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6043" y="6785191"/>
            <a:ext cx="560335" cy="39557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81D5145-F89D-4508-BD27-24910453A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893" y="6833568"/>
            <a:ext cx="2866732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142"/>
              <a:t>Velocidade do rotor</a:t>
            </a:r>
            <a:endParaRPr lang="pt-BR" altLang="pt-BR" sz="2142"/>
          </a:p>
        </p:txBody>
      </p:sp>
      <p:sp>
        <p:nvSpPr>
          <p:cNvPr id="12299" name="Retângulo 1">
            <a:extLst>
              <a:ext uri="{FF2B5EF4-FFF2-40B4-BE49-F238E27FC236}">
                <a16:creationId xmlns:a16="http://schemas.microsoft.com/office/drawing/2014/main" id="{DD6724CC-CC66-4E1C-A669-186D6AC8E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196" y="435280"/>
            <a:ext cx="321754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/>
              <a:t>Escorregamento</a:t>
            </a:r>
            <a:endParaRPr lang="pt-BR" altLang="pt-BR" sz="2999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13AD3A-4D13-414B-A7CF-8B7165177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0" y="1304143"/>
            <a:ext cx="9178302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Considerando que o rotor esteja girando na velocidade constante de “n” rpm no mesmo sentido que o campo girante do estator, sendo </a:t>
            </a:r>
            <a:r>
              <a:rPr lang="pt-BR" altLang="pt-BR" sz="2142" i="1" dirty="0" err="1"/>
              <a:t>ns</a:t>
            </a:r>
            <a:r>
              <a:rPr lang="pt-BR" altLang="pt-BR" sz="2142" dirty="0"/>
              <a:t> rpm a velocidade síncrona do campo de estator. </a:t>
            </a:r>
            <a:endParaRPr lang="pt-BR" altLang="pt-BR" sz="1928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F52218-8131-40A0-8552-92E5AA48D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0" y="2717104"/>
            <a:ext cx="8945359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A diferença entre a velocidade síncrona e a velocidade do rotor é citada usualmente como velocidade de </a:t>
            </a:r>
            <a:r>
              <a:rPr lang="pt-BR" altLang="pt-BR" sz="2142" b="1"/>
              <a:t>escorregamento </a:t>
            </a:r>
            <a:r>
              <a:rPr lang="pt-BR" altLang="pt-BR" sz="2142"/>
              <a:t>do rotor. </a:t>
            </a:r>
            <a:endParaRPr lang="pt-BR" altLang="pt-BR" sz="1928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A9C615B4-E24D-4765-9850-89F7B17EF92B}"/>
              </a:ext>
            </a:extLst>
          </p:cNvPr>
          <p:cNvCxnSpPr/>
          <p:nvPr/>
        </p:nvCxnSpPr>
        <p:spPr>
          <a:xfrm>
            <a:off x="1613677" y="5986811"/>
            <a:ext cx="4624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0602D2D5-87E5-452E-BC00-60CB60DB3D46}"/>
              </a:ext>
            </a:extLst>
          </p:cNvPr>
          <p:cNvCxnSpPr/>
          <p:nvPr/>
        </p:nvCxnSpPr>
        <p:spPr>
          <a:xfrm>
            <a:off x="1622180" y="6525810"/>
            <a:ext cx="4624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8FE6C4B4-5888-4F71-BBBC-299AB48738A1}"/>
              </a:ext>
            </a:extLst>
          </p:cNvPr>
          <p:cNvCxnSpPr/>
          <p:nvPr/>
        </p:nvCxnSpPr>
        <p:spPr>
          <a:xfrm>
            <a:off x="1613677" y="6988296"/>
            <a:ext cx="4624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2" grpId="0"/>
      <p:bldP spid="1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1">
            <a:extLst>
              <a:ext uri="{FF2B5EF4-FFF2-40B4-BE49-F238E27FC236}">
                <a16:creationId xmlns:a16="http://schemas.microsoft.com/office/drawing/2014/main" id="{39467F6A-E3F3-4FAB-A1B1-89408AC04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193" y="457385"/>
            <a:ext cx="321754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/>
              <a:t>Escorregamento</a:t>
            </a:r>
            <a:endParaRPr lang="pt-BR" altLang="pt-BR" sz="29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C2E5F6-6B29-4B53-9B45-C7F5B418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1248031"/>
            <a:ext cx="9178302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pt-BR" sz="2142"/>
              <a:t> </a:t>
            </a:r>
            <a:r>
              <a:rPr lang="pt-BR" altLang="pt-BR" sz="2142"/>
              <a:t>O escorregamento (S) é geralmente definido como uma fração da velocidade síncrona.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6FBD2C-B796-43A8-9FEE-18F8DCE0C24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05363" y="2207302"/>
            <a:ext cx="2349846" cy="7044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9590CB6-7CFE-42A0-A0B7-9F36EC155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722" y="2207010"/>
            <a:ext cx="926672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(3)</a:t>
            </a:r>
            <a:endParaRPr lang="pt-BR" altLang="pt-BR" sz="1928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57FCEDB-BE7A-4251-92E6-C47C2080180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4754" y="3442903"/>
            <a:ext cx="2011063" cy="395579"/>
          </a:xfrm>
          <a:prstGeom prst="rect">
            <a:avLst/>
          </a:prstGeom>
          <a:blipFill>
            <a:blip r:embed="rId3"/>
            <a:stretch>
              <a:fillRect b="-14754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F36447-6B41-43C0-A960-8793386B7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722" y="3443140"/>
            <a:ext cx="828054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(4)</a:t>
            </a:r>
            <a:endParaRPr lang="pt-BR" altLang="pt-BR" sz="1928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23E265-ADA7-4323-AE70-13F684CC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52" y="4369810"/>
            <a:ext cx="2489262" cy="75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C2F0C34-6B16-4B3B-842A-2E29B210E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722" y="4369811"/>
            <a:ext cx="617215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(5)</a:t>
            </a:r>
            <a:endParaRPr lang="pt-BR" altLang="pt-BR" sz="1928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06AA538-BFF6-42AD-BAE5-A05EFAD2C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54" y="5296483"/>
            <a:ext cx="724334" cy="3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D2F4D01-68E8-401E-AA99-185A210E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66" y="5733463"/>
            <a:ext cx="7865659" cy="112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>
            <a:extLst>
              <a:ext uri="{FF2B5EF4-FFF2-40B4-BE49-F238E27FC236}">
                <a16:creationId xmlns:a16="http://schemas.microsoft.com/office/drawing/2014/main" id="{257FD3F3-5CA9-4BDD-BEE1-D33097276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55" y="605829"/>
            <a:ext cx="321754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 dirty="0"/>
              <a:t>Escorregamento</a:t>
            </a:r>
            <a:endParaRPr lang="pt-BR" altLang="pt-BR" sz="2999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DA5192-C02D-494B-849C-3D608D152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884" y="824561"/>
            <a:ext cx="6104285" cy="569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Um motor de indução não pode funcionar com a velocidade síncrona, pois neste caso o rotor estaria estacionário com relação ao campo girante e não seria induzida nenhuma </a:t>
            </a:r>
            <a:r>
              <a:rPr lang="pt-BR" altLang="pt-BR" sz="2142" i="1" dirty="0" err="1"/>
              <a:t>fem</a:t>
            </a:r>
            <a:r>
              <a:rPr lang="pt-BR" altLang="pt-BR" sz="2142" i="1" dirty="0"/>
              <a:t> – Força Eletromotriz </a:t>
            </a:r>
            <a:r>
              <a:rPr lang="pt-BR" altLang="pt-BR" sz="2142" dirty="0"/>
              <a:t>no rotor.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Por isso, os motores de indução também são classificados como motores </a:t>
            </a:r>
            <a:r>
              <a:rPr lang="pt-BR" altLang="pt-BR" sz="2142" i="1" dirty="0">
                <a:solidFill>
                  <a:srgbClr val="FF0000"/>
                </a:solidFill>
              </a:rPr>
              <a:t>assíncronos</a:t>
            </a:r>
            <a:r>
              <a:rPr lang="pt-BR" altLang="pt-BR" sz="2142" i="1" dirty="0"/>
              <a:t> </a:t>
            </a:r>
            <a:r>
              <a:rPr lang="pt-BR" altLang="pt-BR" sz="2142" dirty="0"/>
              <a:t>ou </a:t>
            </a:r>
            <a:r>
              <a:rPr lang="pt-BR" altLang="pt-BR" sz="2142" i="1" dirty="0">
                <a:solidFill>
                  <a:srgbClr val="FF0000"/>
                </a:solidFill>
              </a:rPr>
              <a:t>não síncronos</a:t>
            </a:r>
            <a:r>
              <a:rPr lang="pt-BR" altLang="pt-BR" sz="2142" dirty="0"/>
              <a:t>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A </a:t>
            </a:r>
            <a:r>
              <a:rPr lang="pt-BR" altLang="pt-BR" sz="2142" dirty="0">
                <a:solidFill>
                  <a:srgbClr val="0033CC"/>
                </a:solidFill>
              </a:rPr>
              <a:t>velocidade do rotor </a:t>
            </a:r>
            <a:r>
              <a:rPr lang="pt-BR" altLang="pt-BR" sz="2142" dirty="0"/>
              <a:t>deve ser ligeiramente menor do que a </a:t>
            </a:r>
            <a:r>
              <a:rPr lang="pt-BR" altLang="pt-BR" sz="2142" dirty="0">
                <a:solidFill>
                  <a:srgbClr val="FF0000"/>
                </a:solidFill>
              </a:rPr>
              <a:t>velocidade síncrona,</a:t>
            </a:r>
            <a:r>
              <a:rPr lang="pt-BR" altLang="pt-BR" sz="2142" dirty="0"/>
              <a:t> a fim de que seja induzida uma corrente elétrica no rotor e, consequentemente, seja produzido um torque que fará o rotor girar.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A583BF7-C560-4A73-A3E2-FB0ED60A53A1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8C169F3-A763-4D36-B93B-CEC8ABC3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77" y="2388448"/>
            <a:ext cx="3492000" cy="2568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6CAAC9D-FED5-4B11-A05C-EDE20A865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533" y="273751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 dirty="0"/>
              <a:t> </a:t>
            </a:r>
            <a:r>
              <a:rPr lang="pt-BR" altLang="pt-BR" sz="2999" b="1" dirty="0">
                <a:latin typeface="Arial" panose="020B0604020202020204" pitchFamily="34" charset="0"/>
                <a:cs typeface="Arial" panose="020B0604020202020204" pitchFamily="34" charset="0"/>
              </a:rPr>
              <a:t>Escorregamento</a:t>
            </a:r>
            <a:r>
              <a:rPr lang="pt-BR" altLang="en-US" sz="2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3" name="CaixaDeTexto 1">
            <a:extLst>
              <a:ext uri="{FF2B5EF4-FFF2-40B4-BE49-F238E27FC236}">
                <a16:creationId xmlns:a16="http://schemas.microsoft.com/office/drawing/2014/main" id="{71D347D5-D79B-4423-8E4C-990E0F5E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3" y="1436768"/>
            <a:ext cx="8957261" cy="207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 dirty="0"/>
              <a:t>A diferença de velocidade que existe entre a velocidade síncrona do campo magnético girante e a velocidade um pouco menor na qual gira o rotor é chamada de </a:t>
            </a:r>
            <a:r>
              <a:rPr lang="pt-BR" altLang="pt-BR" sz="2571" dirty="0">
                <a:solidFill>
                  <a:srgbClr val="FF0000"/>
                </a:solidFill>
              </a:rPr>
              <a:t>escorregamento (s) ou SLIP</a:t>
            </a:r>
            <a:r>
              <a:rPr lang="pt-BR" altLang="pt-BR" sz="2571" dirty="0"/>
              <a:t>, e é normalmente expressa em porcentagem.</a:t>
            </a:r>
          </a:p>
        </p:txBody>
      </p:sp>
      <p:pic>
        <p:nvPicPr>
          <p:cNvPr id="15364" name="Imagem 3">
            <a:extLst>
              <a:ext uri="{FF2B5EF4-FFF2-40B4-BE49-F238E27FC236}">
                <a16:creationId xmlns:a16="http://schemas.microsoft.com/office/drawing/2014/main" id="{30506F4D-BA3D-4493-8F23-1D68C5C3A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64" y="3871618"/>
            <a:ext cx="6974694" cy="258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3">
            <a:extLst>
              <a:ext uri="{FF2B5EF4-FFF2-40B4-BE49-F238E27FC236}">
                <a16:creationId xmlns:a16="http://schemas.microsoft.com/office/drawing/2014/main" id="{173685C8-1575-4869-A1B2-587E0B0B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4" y="588309"/>
            <a:ext cx="9793817" cy="63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</TotalTime>
  <Words>1260</Words>
  <Application>Microsoft Office PowerPoint</Application>
  <PresentationFormat>Personalizar</PresentationFormat>
  <Paragraphs>150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Escorregamento </vt:lpstr>
      <vt:lpstr>Apresentação do PowerPoint</vt:lpstr>
      <vt:lpstr>Apresentação do PowerPoint</vt:lpstr>
      <vt:lpstr> Escorregamento </vt:lpstr>
      <vt:lpstr> Escorregamento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129</cp:revision>
  <dcterms:created xsi:type="dcterms:W3CDTF">2022-01-16T23:09:25Z</dcterms:created>
  <dcterms:modified xsi:type="dcterms:W3CDTF">2022-04-18T18:21:09Z</dcterms:modified>
</cp:coreProperties>
</file>